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85" r:id="rId1"/>
    <p:sldMasterId id="2147483687" r:id="rId2"/>
    <p:sldMasterId id="2147483693" r:id="rId3"/>
  </p:sldMasterIdLst>
  <p:notesMasterIdLst>
    <p:notesMasterId r:id="rId7"/>
  </p:notesMasterIdLst>
  <p:handoutMasterIdLst>
    <p:handoutMasterId r:id="rId8"/>
  </p:handoutMasterIdLst>
  <p:sldIdLst>
    <p:sldId id="263" r:id="rId4"/>
    <p:sldId id="558" r:id="rId5"/>
    <p:sldId id="559" r:id="rId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ent GENEAU" initials="LGE" lastIdx="4" clrIdx="0"/>
  <p:cmAuthor id="1" name="C.DUCRUIX" initials="C.DUCRUIX" lastIdx="1" clrIdx="1"/>
  <p:cmAuthor id="2" name="AM AQUILINA" initials="AMA" lastIdx="6" clrIdx="2"/>
  <p:cmAuthor id="3" name="Laurent GENEAU" initials="LG" lastIdx="1" clrIdx="3">
    <p:extLst>
      <p:ext uri="{19B8F6BF-5375-455C-9EA6-DF929625EA0E}">
        <p15:presenceInfo xmlns:p15="http://schemas.microsoft.com/office/powerpoint/2012/main" userId="S-1-5-21-3083037000-2172026215-1886294311-32018" providerId="AD"/>
      </p:ext>
    </p:extLst>
  </p:cmAuthor>
  <p:cmAuthor id="4" name="Cedric DUCRUIX" initials="CD" lastIdx="0" clrIdx="4">
    <p:extLst>
      <p:ext uri="{19B8F6BF-5375-455C-9EA6-DF929625EA0E}">
        <p15:presenceInfo xmlns:p15="http://schemas.microsoft.com/office/powerpoint/2012/main" userId="S-1-5-21-3083037000-2172026215-1886294311-256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EB"/>
    <a:srgbClr val="FFFFCC"/>
    <a:srgbClr val="0066CC"/>
    <a:srgbClr val="3366CC"/>
    <a:srgbClr val="0099FF"/>
    <a:srgbClr val="33CCFF"/>
    <a:srgbClr val="99CCFF"/>
    <a:srgbClr val="FF9933"/>
    <a:srgbClr val="FC6E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7714" autoAdjust="0"/>
  </p:normalViewPr>
  <p:slideViewPr>
    <p:cSldViewPr>
      <p:cViewPr>
        <p:scale>
          <a:sx n="70" d="100"/>
          <a:sy n="70" d="100"/>
        </p:scale>
        <p:origin x="1805" y="3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446"/>
    </p:cViewPr>
  </p:sorterViewPr>
  <p:notesViewPr>
    <p:cSldViewPr>
      <p:cViewPr varScale="1">
        <p:scale>
          <a:sx n="56" d="100"/>
          <a:sy n="56" d="100"/>
        </p:scale>
        <p:origin x="-2874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1404" tIns="45701" rIns="91404" bIns="45701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4" y="2"/>
            <a:ext cx="2945659" cy="496332"/>
          </a:xfrm>
          <a:prstGeom prst="rect">
            <a:avLst/>
          </a:prstGeom>
        </p:spPr>
        <p:txBody>
          <a:bodyPr vert="horz" lIns="91404" tIns="45701" rIns="91404" bIns="45701" rtlCol="0"/>
          <a:lstStyle>
            <a:lvl1pPr algn="r">
              <a:defRPr sz="1200"/>
            </a:lvl1pPr>
          </a:lstStyle>
          <a:p>
            <a:fld id="{A8AB98A8-0E0A-4EE6-B2A5-30DFD429F0CB}" type="datetimeFigureOut">
              <a:rPr lang="fr-FR" smtClean="0"/>
              <a:t>05/12/2023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1404" tIns="45701" rIns="91404" bIns="45701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1404" tIns="45701" rIns="91404" bIns="45701" rtlCol="0" anchor="b"/>
          <a:lstStyle>
            <a:lvl1pPr algn="r">
              <a:defRPr sz="1200"/>
            </a:lvl1pPr>
          </a:lstStyle>
          <a:p>
            <a:fld id="{868AD15E-A193-4ACB-949A-A03710D354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43537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332"/>
          </a:xfrm>
          <a:prstGeom prst="rect">
            <a:avLst/>
          </a:prstGeom>
        </p:spPr>
        <p:txBody>
          <a:bodyPr vert="horz" lIns="91404" tIns="45701" rIns="91404" bIns="45701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6332"/>
          </a:xfrm>
          <a:prstGeom prst="rect">
            <a:avLst/>
          </a:prstGeom>
        </p:spPr>
        <p:txBody>
          <a:bodyPr vert="horz" lIns="91404" tIns="45701" rIns="91404" bIns="45701" rtlCol="0"/>
          <a:lstStyle>
            <a:lvl1pPr algn="r">
              <a:defRPr sz="1200"/>
            </a:lvl1pPr>
          </a:lstStyle>
          <a:p>
            <a:fld id="{30F28FC3-224F-4131-8A31-604BD6E9A624}" type="datetimeFigureOut">
              <a:rPr lang="fr-FR" smtClean="0"/>
              <a:t>05/12/2023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4" tIns="45701" rIns="91404" bIns="4570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04" tIns="45701" rIns="91404" bIns="45701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1404" tIns="45701" rIns="91404" bIns="45701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1404" tIns="45701" rIns="91404" bIns="45701" rtlCol="0" anchor="b"/>
          <a:lstStyle>
            <a:lvl1pPr algn="r">
              <a:defRPr sz="1200"/>
            </a:lvl1pPr>
          </a:lstStyle>
          <a:p>
            <a:fld id="{767237E0-F084-4B47-A721-9D1C5CC1BF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9326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Nouveauté du rapport : une</a:t>
            </a:r>
            <a:r>
              <a:rPr lang="fr-FR" baseline="0" dirty="0"/>
              <a:t> synthèse et un édito politique en tête de chaque type d’activité,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237E0-F084-4B47-A721-9D1C5CC1BF00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9576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g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83568" y="1052736"/>
            <a:ext cx="5400600" cy="720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1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r>
              <a:rPr lang="fr-FR" dirty="0"/>
              <a:t>Titre de présentation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683568" y="2060848"/>
            <a:ext cx="54006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Helvetic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 titre ou descriptif court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0" hasCustomPrompt="1"/>
          </p:nvPr>
        </p:nvSpPr>
        <p:spPr>
          <a:xfrm>
            <a:off x="6572460" y="2276997"/>
            <a:ext cx="2088232" cy="7919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tx2">
                    <a:lumMod val="75000"/>
                  </a:schemeClr>
                </a:solidFill>
                <a:latin typeface="Helvetica" pitchFamily="34" charset="0"/>
              </a:defRPr>
            </a:lvl1pPr>
          </a:lstStyle>
          <a:p>
            <a:pPr lvl="0"/>
            <a:r>
              <a:rPr lang="fr-FR" dirty="0"/>
              <a:t>Date :</a:t>
            </a:r>
          </a:p>
          <a:p>
            <a:pPr lvl="0"/>
            <a:r>
              <a:rPr lang="fr-FR" dirty="0"/>
              <a:t>Jour - mois - année</a:t>
            </a:r>
          </a:p>
          <a:p>
            <a:pPr lvl="0"/>
            <a:endParaRPr lang="fr-FR" dirty="0"/>
          </a:p>
        </p:txBody>
      </p:sp>
      <p:sp>
        <p:nvSpPr>
          <p:cNvPr id="11" name="Espace réservé du texte 15"/>
          <p:cNvSpPr>
            <a:spLocks noGrp="1"/>
          </p:cNvSpPr>
          <p:nvPr>
            <p:ph type="body" sz="quarter" idx="11" hasCustomPrompt="1"/>
          </p:nvPr>
        </p:nvSpPr>
        <p:spPr>
          <a:xfrm>
            <a:off x="6588224" y="3212976"/>
            <a:ext cx="2088232" cy="720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tx2">
                    <a:lumMod val="75000"/>
                  </a:schemeClr>
                </a:solidFill>
                <a:latin typeface="Helvetica" pitchFamily="34" charset="0"/>
              </a:defRPr>
            </a:lvl1pPr>
          </a:lstStyle>
          <a:p>
            <a:pPr lvl="0"/>
            <a:r>
              <a:rPr lang="fr-FR" dirty="0"/>
              <a:t>Intervenant :</a:t>
            </a:r>
          </a:p>
          <a:p>
            <a:pPr lvl="0"/>
            <a:r>
              <a:rPr lang="fr-FR" dirty="0"/>
              <a:t>Prénom - Nom</a:t>
            </a:r>
          </a:p>
          <a:p>
            <a:pPr lvl="0"/>
            <a:endParaRPr lang="fr-FR" dirty="0"/>
          </a:p>
        </p:txBody>
      </p:sp>
      <p:sp>
        <p:nvSpPr>
          <p:cNvPr id="12" name="Espace réservé du texte 15"/>
          <p:cNvSpPr>
            <a:spLocks noGrp="1"/>
          </p:cNvSpPr>
          <p:nvPr>
            <p:ph type="body" sz="quarter" idx="12" hasCustomPrompt="1"/>
          </p:nvPr>
        </p:nvSpPr>
        <p:spPr>
          <a:xfrm>
            <a:off x="6588224" y="4077072"/>
            <a:ext cx="2088232" cy="720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tx2">
                    <a:lumMod val="75000"/>
                  </a:schemeClr>
                </a:solidFill>
                <a:latin typeface="Helvetica" pitchFamily="34" charset="0"/>
              </a:defRPr>
            </a:lvl1pPr>
          </a:lstStyle>
          <a:p>
            <a:pPr lvl="0"/>
            <a:r>
              <a:rPr lang="fr-FR" dirty="0"/>
              <a:t>Objet :</a:t>
            </a: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1787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67544" y="332656"/>
            <a:ext cx="6768752" cy="504056"/>
          </a:xfrm>
          <a:prstGeom prst="rect">
            <a:avLst/>
          </a:prstGeom>
        </p:spPr>
        <p:txBody>
          <a:bodyPr/>
          <a:lstStyle>
            <a:lvl1pPr algn="l">
              <a:defRPr sz="26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Titre de présentation</a:t>
            </a:r>
          </a:p>
        </p:txBody>
      </p:sp>
      <p:sp>
        <p:nvSpPr>
          <p:cNvPr id="8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72320" y="6270773"/>
            <a:ext cx="648152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B86962C8-2065-40F9-A108-35AC6C3CBC8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3" y="1484313"/>
            <a:ext cx="8207375" cy="4465637"/>
          </a:xfrm>
          <a:prstGeom prst="rect">
            <a:avLst/>
          </a:prstGeom>
        </p:spPr>
        <p:txBody>
          <a:bodyPr wrap="square"/>
          <a:lstStyle>
            <a:lvl1pPr>
              <a:defRPr sz="2600">
                <a:solidFill>
                  <a:schemeClr val="tx2">
                    <a:lumMod val="50000"/>
                  </a:schemeClr>
                </a:solidFill>
                <a:latin typeface="Helvetica" pitchFamily="34" charset="0"/>
              </a:defRPr>
            </a:lvl1pPr>
            <a:lvl2pPr marL="457200" indent="0">
              <a:buNone/>
              <a:defRPr sz="2200" baseline="0">
                <a:latin typeface="Helvetica" pitchFamily="34" charset="0"/>
              </a:defRPr>
            </a:lvl2pPr>
            <a:lvl3pPr marL="914400" indent="0">
              <a:buNone/>
              <a:defRPr sz="1800" baseline="0">
                <a:latin typeface="Helvetica" pitchFamily="34" charset="0"/>
              </a:defRPr>
            </a:lvl3pPr>
          </a:lstStyle>
          <a:p>
            <a:pPr lvl="0"/>
            <a:r>
              <a:rPr lang="fr-FR" dirty="0"/>
              <a:t>Texte de premier niveau</a:t>
            </a:r>
          </a:p>
          <a:p>
            <a:pPr lvl="1"/>
            <a:r>
              <a:rPr lang="fr-FR" dirty="0"/>
              <a:t>Texte de second niveau</a:t>
            </a:r>
          </a:p>
          <a:p>
            <a:pPr lvl="2"/>
            <a:r>
              <a:rPr lang="fr-FR" dirty="0"/>
              <a:t>Texte courant</a:t>
            </a:r>
          </a:p>
        </p:txBody>
      </p:sp>
    </p:spTree>
    <p:extLst>
      <p:ext uri="{BB962C8B-B14F-4D97-AF65-F5344CB8AC3E}">
        <p14:creationId xmlns:p14="http://schemas.microsoft.com/office/powerpoint/2010/main" val="265076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 hasCustomPrompt="1"/>
          </p:nvPr>
        </p:nvSpPr>
        <p:spPr>
          <a:xfrm>
            <a:off x="467544" y="332656"/>
            <a:ext cx="6768752" cy="504056"/>
          </a:xfrm>
          <a:prstGeom prst="rect">
            <a:avLst/>
          </a:prstGeom>
        </p:spPr>
        <p:txBody>
          <a:bodyPr/>
          <a:lstStyle>
            <a:lvl1pPr algn="l">
              <a:defRPr sz="26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Titre de présentation</a:t>
            </a:r>
          </a:p>
        </p:txBody>
      </p:sp>
      <p:sp>
        <p:nvSpPr>
          <p:cNvPr id="4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72320" y="6270773"/>
            <a:ext cx="648152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B86962C8-2065-40F9-A108-35AC6C3CBC8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3" hasCustomPrompt="1"/>
          </p:nvPr>
        </p:nvSpPr>
        <p:spPr>
          <a:xfrm>
            <a:off x="539750" y="1268413"/>
            <a:ext cx="8135938" cy="4752975"/>
          </a:xfrm>
          <a:prstGeom prst="rect">
            <a:avLst/>
          </a:prstGeom>
        </p:spPr>
        <p:txBody>
          <a:bodyPr/>
          <a:lstStyle>
            <a:lvl1pPr>
              <a:defRPr sz="2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200">
                <a:latin typeface="Helvetica" pitchFamily="34" charset="0"/>
              </a:defRPr>
            </a:lvl2pPr>
            <a:lvl3pPr marL="914400" indent="0">
              <a:buNone/>
              <a:defRPr sz="1800">
                <a:latin typeface="Helvetica" pitchFamily="34" charset="0"/>
              </a:defRPr>
            </a:lvl3pPr>
          </a:lstStyle>
          <a:p>
            <a:pPr lvl="0"/>
            <a:r>
              <a:rPr lang="fr-FR" dirty="0"/>
              <a:t>Texte de premier niveau</a:t>
            </a:r>
          </a:p>
          <a:p>
            <a:pPr lvl="1"/>
            <a:r>
              <a:rPr lang="fr-FR" dirty="0"/>
              <a:t>Texte de second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235665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 hasCustomPrompt="1"/>
          </p:nvPr>
        </p:nvSpPr>
        <p:spPr>
          <a:xfrm>
            <a:off x="467544" y="332656"/>
            <a:ext cx="6768752" cy="504056"/>
          </a:xfrm>
          <a:prstGeom prst="rect">
            <a:avLst/>
          </a:prstGeom>
        </p:spPr>
        <p:txBody>
          <a:bodyPr/>
          <a:lstStyle>
            <a:lvl1pPr algn="l">
              <a:defRPr sz="26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Titre de présentation</a:t>
            </a:r>
          </a:p>
        </p:txBody>
      </p:sp>
      <p:sp>
        <p:nvSpPr>
          <p:cNvPr id="4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72320" y="6270773"/>
            <a:ext cx="648152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B86962C8-2065-40F9-A108-35AC6C3CBC8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contenu 5"/>
          <p:cNvSpPr>
            <a:spLocks noGrp="1"/>
          </p:cNvSpPr>
          <p:nvPr>
            <p:ph sz="quarter" idx="13" hasCustomPrompt="1"/>
          </p:nvPr>
        </p:nvSpPr>
        <p:spPr>
          <a:xfrm>
            <a:off x="683568" y="1268413"/>
            <a:ext cx="3672210" cy="4752975"/>
          </a:xfrm>
          <a:prstGeom prst="rect">
            <a:avLst/>
          </a:prstGeom>
        </p:spPr>
        <p:txBody>
          <a:bodyPr/>
          <a:lstStyle>
            <a:lvl1pPr>
              <a:defRPr sz="2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200">
                <a:latin typeface="Helvetica" pitchFamily="34" charset="0"/>
              </a:defRPr>
            </a:lvl2pPr>
            <a:lvl3pPr marL="914400" indent="0">
              <a:buNone/>
              <a:defRPr sz="1800">
                <a:latin typeface="Helvetica" pitchFamily="34" charset="0"/>
              </a:defRPr>
            </a:lvl3pPr>
          </a:lstStyle>
          <a:p>
            <a:pPr lvl="0"/>
            <a:r>
              <a:rPr lang="fr-FR" dirty="0"/>
              <a:t>Texte de premier niveau</a:t>
            </a:r>
          </a:p>
          <a:p>
            <a:pPr lvl="1"/>
            <a:r>
              <a:rPr lang="fr-FR" dirty="0"/>
              <a:t>Texte de second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4" hasCustomPrompt="1"/>
          </p:nvPr>
        </p:nvSpPr>
        <p:spPr>
          <a:xfrm>
            <a:off x="4715818" y="1268760"/>
            <a:ext cx="3672210" cy="4752975"/>
          </a:xfrm>
          <a:prstGeom prst="rect">
            <a:avLst/>
          </a:prstGeom>
        </p:spPr>
        <p:txBody>
          <a:bodyPr/>
          <a:lstStyle>
            <a:lvl1pPr>
              <a:defRPr sz="2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200">
                <a:latin typeface="Helvetica" pitchFamily="34" charset="0"/>
              </a:defRPr>
            </a:lvl2pPr>
            <a:lvl3pPr marL="914400" indent="0">
              <a:buNone/>
              <a:defRPr sz="1800">
                <a:latin typeface="Helvetica" pitchFamily="34" charset="0"/>
              </a:defRPr>
            </a:lvl3pPr>
          </a:lstStyle>
          <a:p>
            <a:pPr lvl="0"/>
            <a:r>
              <a:rPr lang="fr-FR" dirty="0"/>
              <a:t>Texte de premier niveau</a:t>
            </a:r>
          </a:p>
          <a:p>
            <a:pPr lvl="1"/>
            <a:r>
              <a:rPr lang="fr-FR" dirty="0"/>
              <a:t>Texte de second niveau</a:t>
            </a:r>
          </a:p>
          <a:p>
            <a:pPr lvl="2"/>
            <a:r>
              <a:rPr lang="fr-FR" dirty="0"/>
              <a:t>Troisième niveau</a:t>
            </a:r>
          </a:p>
          <a:p>
            <a:pPr lvl="2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889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 hasCustomPrompt="1"/>
          </p:nvPr>
        </p:nvSpPr>
        <p:spPr>
          <a:xfrm>
            <a:off x="467544" y="332656"/>
            <a:ext cx="6768752" cy="504056"/>
          </a:xfrm>
          <a:prstGeom prst="rect">
            <a:avLst/>
          </a:prstGeom>
        </p:spPr>
        <p:txBody>
          <a:bodyPr/>
          <a:lstStyle>
            <a:lvl1pPr algn="l">
              <a:defRPr sz="26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Titre de présentation</a:t>
            </a:r>
          </a:p>
        </p:txBody>
      </p:sp>
      <p:sp>
        <p:nvSpPr>
          <p:cNvPr id="4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72320" y="6270773"/>
            <a:ext cx="648152" cy="365125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B86962C8-2065-40F9-A108-35AC6C3CBC8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contenu 5"/>
          <p:cNvSpPr>
            <a:spLocks noGrp="1"/>
          </p:cNvSpPr>
          <p:nvPr>
            <p:ph sz="quarter" idx="13" hasCustomPrompt="1"/>
          </p:nvPr>
        </p:nvSpPr>
        <p:spPr>
          <a:xfrm>
            <a:off x="683568" y="1268413"/>
            <a:ext cx="2592288" cy="4752975"/>
          </a:xfrm>
          <a:prstGeom prst="rect">
            <a:avLst/>
          </a:prstGeom>
        </p:spPr>
        <p:txBody>
          <a:bodyPr/>
          <a:lstStyle>
            <a:lvl1pPr>
              <a:defRPr sz="2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200">
                <a:latin typeface="Helvetica" pitchFamily="34" charset="0"/>
              </a:defRPr>
            </a:lvl2pPr>
            <a:lvl3pPr marL="914400" indent="0">
              <a:buNone/>
              <a:defRPr sz="1800">
                <a:latin typeface="Helvetica" pitchFamily="34" charset="0"/>
              </a:defRPr>
            </a:lvl3pPr>
          </a:lstStyle>
          <a:p>
            <a:pPr lvl="0"/>
            <a:r>
              <a:rPr lang="fr-FR" dirty="0"/>
              <a:t>Texte de premier niveau</a:t>
            </a:r>
          </a:p>
          <a:p>
            <a:pPr lvl="1"/>
            <a:r>
              <a:rPr lang="fr-FR" dirty="0"/>
              <a:t>Texte de second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4" hasCustomPrompt="1"/>
          </p:nvPr>
        </p:nvSpPr>
        <p:spPr>
          <a:xfrm>
            <a:off x="3707904" y="1268760"/>
            <a:ext cx="4680520" cy="4752975"/>
          </a:xfrm>
          <a:prstGeom prst="rect">
            <a:avLst/>
          </a:prstGeom>
        </p:spPr>
        <p:txBody>
          <a:bodyPr/>
          <a:lstStyle>
            <a:lvl1pPr>
              <a:defRPr sz="2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200">
                <a:latin typeface="Helvetica" pitchFamily="34" charset="0"/>
              </a:defRPr>
            </a:lvl2pPr>
            <a:lvl3pPr marL="914400" indent="0">
              <a:buNone/>
              <a:defRPr sz="1800">
                <a:latin typeface="Helvetica" pitchFamily="34" charset="0"/>
              </a:defRPr>
            </a:lvl3pPr>
          </a:lstStyle>
          <a:p>
            <a:pPr lvl="0"/>
            <a:r>
              <a:rPr lang="fr-FR" dirty="0"/>
              <a:t>Texte de premier niveau</a:t>
            </a:r>
          </a:p>
          <a:p>
            <a:pPr lvl="1"/>
            <a:r>
              <a:rPr lang="fr-FR" dirty="0"/>
              <a:t>Texte de second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131993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75"/>
            <a:ext cx="9144000" cy="685465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4139952" y="1892829"/>
            <a:ext cx="4318248" cy="1803632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 b="1">
                <a:solidFill>
                  <a:schemeClr val="bg1"/>
                </a:solidFill>
                <a:latin typeface="Garage Gothic" pitchFamily="50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4067944" y="5061181"/>
            <a:ext cx="2160240" cy="576064"/>
          </a:xfrm>
          <a:prstGeom prst="rect">
            <a:avLst/>
          </a:prstGeom>
        </p:spPr>
        <p:txBody>
          <a:bodyPr lIns="121917" tIns="60958" rIns="121917" bIns="60958">
            <a:noAutofit/>
          </a:bodyPr>
          <a:lstStyle>
            <a:lvl1pPr marL="0" indent="0" algn="l">
              <a:buNone/>
              <a:defRPr sz="2025" b="1">
                <a:solidFill>
                  <a:schemeClr val="bg1"/>
                </a:solidFill>
                <a:latin typeface="Garage Gothic" pitchFamily="50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Lieu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067944" y="4389108"/>
            <a:ext cx="1584176" cy="365125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 sz="1575" b="1">
                <a:solidFill>
                  <a:schemeClr val="bg1"/>
                </a:solidFill>
                <a:latin typeface="Garage Gothic" pitchFamily="50" charset="0"/>
              </a:defRPr>
            </a:lvl1pPr>
          </a:lstStyle>
          <a:p>
            <a:fld id="{D6029BF3-01C7-4D45-9F78-EB0D508EEDF8}" type="datetime1">
              <a:rPr lang="fr-FR" smtClean="0"/>
              <a:t>05/12/2023</a:t>
            </a:fld>
            <a:endParaRPr lang="fr-FR" dirty="0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 b="1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A22815B-9590-445C-B001-EA08C273D216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58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6660"/>
            <a:ext cx="9144000" cy="6854653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722314" y="3236980"/>
            <a:ext cx="4137719" cy="768085"/>
          </a:xfrm>
          <a:prstGeom prst="rect">
            <a:avLst/>
          </a:prstGeom>
        </p:spPr>
        <p:txBody>
          <a:bodyPr lIns="121917" tIns="60958" rIns="121917" bIns="60958" anchor="b"/>
          <a:lstStyle>
            <a:lvl1pPr marL="0" indent="0">
              <a:buNone/>
              <a:defRPr sz="2025">
                <a:solidFill>
                  <a:schemeClr val="bg1"/>
                </a:solidFill>
                <a:latin typeface="Garage Gothic" pitchFamily="50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9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 b="1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A22815B-9590-445C-B001-EA08C273D21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3" hasCustomPrompt="1"/>
          </p:nvPr>
        </p:nvSpPr>
        <p:spPr>
          <a:xfrm>
            <a:off x="701824" y="1124744"/>
            <a:ext cx="4734272" cy="1728192"/>
          </a:xfrm>
          <a:prstGeom prst="rect">
            <a:avLst/>
          </a:prstGeom>
        </p:spPr>
        <p:txBody>
          <a:bodyPr lIns="121917" tIns="60958" rIns="121917" bIns="60958" anchor="ctr"/>
          <a:lstStyle>
            <a:lvl1pPr marL="0" indent="0" algn="l">
              <a:buNone/>
              <a:defRPr sz="2025">
                <a:solidFill>
                  <a:schemeClr val="bg1"/>
                </a:solidFill>
                <a:latin typeface="Garage Gothic" pitchFamily="50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r-FR" sz="3600" dirty="0"/>
              <a:t>TITRE DU CHAPITRE</a:t>
            </a:r>
          </a:p>
        </p:txBody>
      </p:sp>
      <p:sp>
        <p:nvSpPr>
          <p:cNvPr id="8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 sz="1125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7098C3C-2D5D-468F-AC15-2160C6F820F6}" type="datetime1">
              <a:rPr lang="fr-FR" smtClean="0"/>
              <a:t>05/12/2023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0311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74"/>
            <a:ext cx="9144000" cy="6854252"/>
          </a:xfrm>
          <a:prstGeom prst="rect">
            <a:avLst/>
          </a:prstGeom>
        </p:spPr>
      </p:pic>
      <p:sp>
        <p:nvSpPr>
          <p:cNvPr id="10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1600202"/>
            <a:ext cx="8219256" cy="4525963"/>
          </a:xfrm>
          <a:prstGeom prst="rect">
            <a:avLst/>
          </a:prstGeom>
        </p:spPr>
        <p:txBody>
          <a:bodyPr lIns="121917" tIns="60958" rIns="121917" bIns="60958">
            <a:normAutofit/>
          </a:bodyPr>
          <a:lstStyle>
            <a:lvl1pPr>
              <a:defRPr sz="2025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2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25" b="1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A22815B-9590-445C-B001-EA08C273D21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itre 1"/>
          <p:cNvSpPr>
            <a:spLocks noGrp="1"/>
          </p:cNvSpPr>
          <p:nvPr>
            <p:ph type="title" hasCustomPrompt="1"/>
          </p:nvPr>
        </p:nvSpPr>
        <p:spPr>
          <a:xfrm>
            <a:off x="457201" y="164637"/>
            <a:ext cx="8507288" cy="576064"/>
          </a:xfrm>
          <a:prstGeom prst="rect">
            <a:avLst/>
          </a:prstGeom>
        </p:spPr>
        <p:txBody>
          <a:bodyPr lIns="121917" tIns="60958" rIns="121917" bIns="60958">
            <a:normAutofit/>
          </a:bodyPr>
          <a:lstStyle>
            <a:lvl1pPr algn="r">
              <a:defRPr sz="157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du chapitre</a:t>
            </a:r>
          </a:p>
        </p:txBody>
      </p:sp>
      <p:sp>
        <p:nvSpPr>
          <p:cNvPr id="8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 sz="1125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2C85C39-5F8B-4FAF-B8C3-B18B70656EA2}" type="datetime1">
              <a:rPr lang="fr-FR" smtClean="0"/>
              <a:t>05/12/2023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70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74"/>
            <a:ext cx="9144000" cy="685425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1" y="164637"/>
            <a:ext cx="8507288" cy="576064"/>
          </a:xfrm>
          <a:prstGeom prst="rect">
            <a:avLst/>
          </a:prstGeom>
        </p:spPr>
        <p:txBody>
          <a:bodyPr lIns="121917" tIns="60958" rIns="121917" bIns="60958">
            <a:normAutofit/>
          </a:bodyPr>
          <a:lstStyle>
            <a:lvl1pPr algn="r">
              <a:defRPr sz="157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du chapitre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 lIns="121917" tIns="60958" rIns="121917" bIns="60958">
            <a:normAutofit/>
          </a:bodyPr>
          <a:lstStyle>
            <a:lvl1pPr>
              <a:defRPr sz="2025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2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 sz="1125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5BEB2DE-C826-4D7F-A53F-5470EF5FEA2F}" type="datetime1">
              <a:rPr lang="fr-FR" smtClean="0"/>
              <a:t>05/12/2023</a:t>
            </a:fld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25" b="1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A22815B-9590-445C-B001-EA08C273D21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contenu 2"/>
          <p:cNvSpPr>
            <a:spLocks noGrp="1"/>
          </p:cNvSpPr>
          <p:nvPr>
            <p:ph sz="half" idx="13" hasCustomPrompt="1"/>
          </p:nvPr>
        </p:nvSpPr>
        <p:spPr>
          <a:xfrm>
            <a:off x="4644008" y="1604798"/>
            <a:ext cx="4038600" cy="4525963"/>
          </a:xfrm>
          <a:prstGeom prst="rect">
            <a:avLst/>
          </a:prstGeom>
        </p:spPr>
        <p:txBody>
          <a:bodyPr lIns="121917" tIns="60958" rIns="121917" bIns="60958">
            <a:normAutofit/>
          </a:bodyPr>
          <a:lstStyle>
            <a:lvl1pPr>
              <a:defRPr sz="2025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2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28699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74"/>
            <a:ext cx="9144000" cy="6854252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67544" y="1220756"/>
            <a:ext cx="4040188" cy="639763"/>
          </a:xfrm>
          <a:prstGeom prst="rect">
            <a:avLst/>
          </a:prstGeom>
        </p:spPr>
        <p:txBody>
          <a:bodyPr lIns="121917" tIns="60958" rIns="121917" bIns="60958" anchor="b"/>
          <a:lstStyle>
            <a:lvl1pPr marL="0" indent="0">
              <a:buNone/>
              <a:defRPr sz="2025" b="1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25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575" b="1"/>
            </a:lvl4pPr>
            <a:lvl5pPr marL="1828754" indent="0">
              <a:buNone/>
              <a:defRPr sz="1575" b="1"/>
            </a:lvl5pPr>
            <a:lvl6pPr marL="2285943" indent="0">
              <a:buNone/>
              <a:defRPr sz="1575" b="1"/>
            </a:lvl6pPr>
            <a:lvl7pPr marL="2743132" indent="0">
              <a:buNone/>
              <a:defRPr sz="1575" b="1"/>
            </a:lvl7pPr>
            <a:lvl8pPr marL="3200320" indent="0">
              <a:buNone/>
              <a:defRPr sz="1575" b="1"/>
            </a:lvl8pPr>
            <a:lvl9pPr marL="3657509" indent="0">
              <a:buNone/>
              <a:defRPr sz="1575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25" b="1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A22815B-9590-445C-B001-EA08C273D21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 sz="1125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2FC755-C97F-4B32-BC4C-26A395BC26E5}" type="datetime1">
              <a:rPr lang="fr-FR" smtClean="0"/>
              <a:t>05/12/2023</a:t>
            </a:fld>
            <a:endParaRPr lang="fr-FR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sz="half" idx="13" hasCustomPrompt="1"/>
          </p:nvPr>
        </p:nvSpPr>
        <p:spPr>
          <a:xfrm>
            <a:off x="457200" y="1892830"/>
            <a:ext cx="4038600" cy="4233335"/>
          </a:xfrm>
          <a:prstGeom prst="rect">
            <a:avLst/>
          </a:prstGeom>
        </p:spPr>
        <p:txBody>
          <a:bodyPr lIns="121917" tIns="60958" rIns="121917" bIns="60958">
            <a:normAutofit/>
          </a:bodyPr>
          <a:lstStyle>
            <a:lvl1pPr>
              <a:defRPr sz="2025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2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6" name="Espace réservé du texte 2"/>
          <p:cNvSpPr>
            <a:spLocks noGrp="1"/>
          </p:cNvSpPr>
          <p:nvPr>
            <p:ph type="body" idx="15" hasCustomPrompt="1"/>
          </p:nvPr>
        </p:nvSpPr>
        <p:spPr>
          <a:xfrm>
            <a:off x="4644009" y="1220756"/>
            <a:ext cx="4040188" cy="639763"/>
          </a:xfrm>
          <a:prstGeom prst="rect">
            <a:avLst/>
          </a:prstGeom>
        </p:spPr>
        <p:txBody>
          <a:bodyPr lIns="121917" tIns="60958" rIns="121917" bIns="60958" anchor="b"/>
          <a:lstStyle>
            <a:lvl1pPr marL="0" indent="0">
              <a:buNone/>
              <a:defRPr sz="2025" b="1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25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575" b="1"/>
            </a:lvl4pPr>
            <a:lvl5pPr marL="1828754" indent="0">
              <a:buNone/>
              <a:defRPr sz="1575" b="1"/>
            </a:lvl5pPr>
            <a:lvl6pPr marL="2285943" indent="0">
              <a:buNone/>
              <a:defRPr sz="1575" b="1"/>
            </a:lvl6pPr>
            <a:lvl7pPr marL="2743132" indent="0">
              <a:buNone/>
              <a:defRPr sz="1575" b="1"/>
            </a:lvl7pPr>
            <a:lvl8pPr marL="3200320" indent="0">
              <a:buNone/>
              <a:defRPr sz="1575" b="1"/>
            </a:lvl8pPr>
            <a:lvl9pPr marL="3657509" indent="0">
              <a:buNone/>
              <a:defRPr sz="1575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7" name="Espace réservé du contenu 2"/>
          <p:cNvSpPr>
            <a:spLocks noGrp="1"/>
          </p:cNvSpPr>
          <p:nvPr>
            <p:ph sz="half" idx="16" hasCustomPrompt="1"/>
          </p:nvPr>
        </p:nvSpPr>
        <p:spPr>
          <a:xfrm>
            <a:off x="4644008" y="1892831"/>
            <a:ext cx="4038600" cy="4233335"/>
          </a:xfrm>
          <a:prstGeom prst="rect">
            <a:avLst/>
          </a:prstGeom>
        </p:spPr>
        <p:txBody>
          <a:bodyPr lIns="121917" tIns="60958" rIns="121917" bIns="60958">
            <a:normAutofit/>
          </a:bodyPr>
          <a:lstStyle>
            <a:lvl1pPr>
              <a:defRPr sz="2025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25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9" name="Titre 1"/>
          <p:cNvSpPr>
            <a:spLocks noGrp="1"/>
          </p:cNvSpPr>
          <p:nvPr>
            <p:ph type="title" hasCustomPrompt="1"/>
          </p:nvPr>
        </p:nvSpPr>
        <p:spPr>
          <a:xfrm>
            <a:off x="457201" y="164637"/>
            <a:ext cx="8507288" cy="576064"/>
          </a:xfrm>
          <a:prstGeom prst="rect">
            <a:avLst/>
          </a:prstGeom>
        </p:spPr>
        <p:txBody>
          <a:bodyPr lIns="121917" tIns="60958" rIns="121917" bIns="60958">
            <a:normAutofit/>
          </a:bodyPr>
          <a:lstStyle>
            <a:lvl1pPr algn="r">
              <a:defRPr sz="157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3724817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74"/>
            <a:ext cx="9144000" cy="6854252"/>
          </a:xfrm>
          <a:prstGeom prst="rect">
            <a:avLst/>
          </a:prstGeom>
        </p:spPr>
      </p:pic>
      <p:sp>
        <p:nvSpPr>
          <p:cNvPr id="6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25" b="1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A22815B-9590-445C-B001-EA08C273D216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 sz="1125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EFD00AE-99D6-4275-96AD-E68C5B539DF2}" type="datetime1">
              <a:rPr lang="fr-FR" smtClean="0"/>
              <a:t>05/12/2023</a:t>
            </a:fld>
            <a:endParaRPr lang="fr-FR" dirty="0"/>
          </a:p>
        </p:txBody>
      </p:sp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457201" y="164637"/>
            <a:ext cx="8507288" cy="576064"/>
          </a:xfrm>
          <a:prstGeom prst="rect">
            <a:avLst/>
          </a:prstGeom>
        </p:spPr>
        <p:txBody>
          <a:bodyPr lIns="121917" tIns="60958" rIns="121917" bIns="60958">
            <a:normAutofit/>
          </a:bodyPr>
          <a:lstStyle>
            <a:lvl1pPr algn="r">
              <a:defRPr sz="157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2271240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20EAD-4D1C-43AD-BC0D-55BB0A382991}" type="datetime1">
              <a:rPr lang="fr-FR" smtClean="0"/>
              <a:t>05/12/2023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élus du 15 mai 2020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A6B58-6D4A-4218-85DE-427F815D3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632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4DC9E-72F3-4C0C-83F5-727EC4134741}" type="datetime1">
              <a:rPr lang="fr-FR" smtClean="0"/>
              <a:t>05/12/2023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élus du 15 mai 2020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A6B58-6D4A-4218-85DE-427F815D3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651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83DA-E2B5-434D-8FDE-F5FEF36B419D}" type="datetime1">
              <a:rPr lang="fr-FR" smtClean="0"/>
              <a:t>05/12/2023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élus du 15 mai 2020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A6B58-6D4A-4218-85DE-427F815D3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535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2592-1E74-4DFA-8DC1-FEB98E2E044B}" type="datetime1">
              <a:rPr lang="fr-FR" smtClean="0"/>
              <a:t>05/12/2023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élus du 15 mai 2020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A6B58-6D4A-4218-85DE-427F815D3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7945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7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0" y="2174877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F557D-F09F-44E3-B019-9DA0F89F5610}" type="datetime1">
              <a:rPr lang="fr-FR" smtClean="0"/>
              <a:t>05/12/2023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élus du 15 mai 2020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A6B58-6D4A-4218-85DE-427F815D3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571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CF7E-7557-4898-AAB8-DF97855E25EA}" type="datetime1">
              <a:rPr lang="fr-FR" smtClean="0"/>
              <a:t>05/12/2023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élus du 15 mai 2020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A6B58-6D4A-4218-85DE-427F815D3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78374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CDCC7-DD76-4E7F-B148-F057242E8824}" type="datetime1">
              <a:rPr lang="fr-FR" smtClean="0"/>
              <a:t>05/12/2023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élus du 15 mai 2020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A6B58-6D4A-4218-85DE-427F815D3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0939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5" y="273054"/>
            <a:ext cx="3008313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5" y="1435103"/>
            <a:ext cx="3008313" cy="46910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6A088-012D-4550-B2C9-FCF034994626}" type="datetime1">
              <a:rPr lang="fr-FR" smtClean="0"/>
              <a:t>05/12/2023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élus du 15 mai 2020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A6B58-6D4A-4218-85DE-427F815D3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5204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7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1064D-D056-415D-8E09-241CFAB7ADA4}" type="datetime1">
              <a:rPr lang="fr-FR" smtClean="0"/>
              <a:t>05/12/2023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élus du 15 mai 2020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A6B58-6D4A-4218-85DE-427F815D3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5138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47C75-7D04-4635-890E-E59AC705CC81}" type="datetime1">
              <a:rPr lang="fr-FR" smtClean="0"/>
              <a:t>05/12/2023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élus du 15 mai 2020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A6B58-6D4A-4218-85DE-427F815D3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9265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0B41-B0F2-41BF-86AA-ABA460FDAB97}" type="datetime1">
              <a:rPr lang="fr-FR" smtClean="0"/>
              <a:t>05/12/2023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Réunion élus du 15 mai 2020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A6B58-6D4A-4218-85DE-427F815D3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2580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D751E-318D-FD42-9FDF-503AE9484AA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430213" y="0"/>
            <a:ext cx="8281988" cy="1080000"/>
          </a:xfrm>
          <a:prstGeom prst="rect">
            <a:avLst/>
          </a:prstGeom>
        </p:spPr>
        <p:txBody>
          <a:bodyPr vert="horz" anchor="ctr"/>
          <a:lstStyle>
            <a:lvl1pPr>
              <a:defRPr sz="195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Titre de la diapositive</a:t>
            </a:r>
            <a:br>
              <a:rPr lang="fr-FR" dirty="0"/>
            </a:br>
            <a:r>
              <a:rPr lang="fr-FR" dirty="0"/>
              <a:t>sur deux lignes</a:t>
            </a:r>
          </a:p>
        </p:txBody>
      </p:sp>
    </p:spTree>
    <p:extLst>
      <p:ext uri="{BB962C8B-B14F-4D97-AF65-F5344CB8AC3E}">
        <p14:creationId xmlns:p14="http://schemas.microsoft.com/office/powerpoint/2010/main" val="2421576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texte 15"/>
          <p:cNvSpPr txBox="1">
            <a:spLocks/>
          </p:cNvSpPr>
          <p:nvPr userDrawn="1"/>
        </p:nvSpPr>
        <p:spPr>
          <a:xfrm>
            <a:off x="107504" y="3213101"/>
            <a:ext cx="2088232" cy="9359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bg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Date :</a:t>
            </a:r>
          </a:p>
          <a:p>
            <a:r>
              <a:rPr lang="fr-FR" dirty="0"/>
              <a:t>Jour - mois - année</a:t>
            </a:r>
          </a:p>
          <a:p>
            <a:endParaRPr lang="fr-FR" dirty="0"/>
          </a:p>
        </p:txBody>
      </p:sp>
      <p:sp>
        <p:nvSpPr>
          <p:cNvPr id="22" name="Espace réservé du texte 15"/>
          <p:cNvSpPr txBox="1">
            <a:spLocks/>
          </p:cNvSpPr>
          <p:nvPr userDrawn="1"/>
        </p:nvSpPr>
        <p:spPr>
          <a:xfrm>
            <a:off x="123268" y="4293096"/>
            <a:ext cx="2088232" cy="9359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bg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Intervenant :</a:t>
            </a:r>
          </a:p>
          <a:p>
            <a:r>
              <a:rPr lang="fr-FR" dirty="0"/>
              <a:t>Prénom - Nom</a:t>
            </a:r>
          </a:p>
          <a:p>
            <a:endParaRPr lang="fr-FR" dirty="0"/>
          </a:p>
        </p:txBody>
      </p:sp>
      <p:sp>
        <p:nvSpPr>
          <p:cNvPr id="23" name="Espace réservé du texte 15"/>
          <p:cNvSpPr txBox="1">
            <a:spLocks/>
          </p:cNvSpPr>
          <p:nvPr userDrawn="1"/>
        </p:nvSpPr>
        <p:spPr>
          <a:xfrm>
            <a:off x="123268" y="5373216"/>
            <a:ext cx="2088232" cy="9359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bg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Objet :</a:t>
            </a:r>
          </a:p>
          <a:p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44"/>
            <a:ext cx="9144000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557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cteur droit 7"/>
          <p:cNvCxnSpPr/>
          <p:nvPr userDrawn="1"/>
        </p:nvCxnSpPr>
        <p:spPr>
          <a:xfrm>
            <a:off x="467544" y="908720"/>
            <a:ext cx="684076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2320" y="211057"/>
            <a:ext cx="1440000" cy="625655"/>
          </a:xfrm>
          <a:prstGeom prst="rect">
            <a:avLst/>
          </a:prstGeom>
        </p:spPr>
      </p:pic>
      <p:cxnSp>
        <p:nvCxnSpPr>
          <p:cNvPr id="4" name="Connecteur droit 3"/>
          <p:cNvCxnSpPr/>
          <p:nvPr userDrawn="1"/>
        </p:nvCxnSpPr>
        <p:spPr>
          <a:xfrm>
            <a:off x="467544" y="6453336"/>
            <a:ext cx="75608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901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ED42B-5E42-43F8-A8CB-532533FE48B9}" type="datetime1">
              <a:rPr lang="fr-FR" smtClean="0"/>
              <a:t>05/12/2023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Réunion élus du 15 mai 2020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A6B58-6D4A-4218-85DE-427F815D3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910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</p:sldLayoutIdLst>
  <p:hf hd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5940152" y="4437112"/>
            <a:ext cx="3096344" cy="720080"/>
          </a:xfrm>
        </p:spPr>
        <p:txBody>
          <a:bodyPr>
            <a:noAutofit/>
          </a:bodyPr>
          <a:lstStyle/>
          <a:p>
            <a:pPr algn="ctr"/>
            <a:endParaRPr lang="fr-FR" sz="20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3568" y="1124744"/>
            <a:ext cx="5184576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500" b="1" dirty="0">
                <a:solidFill>
                  <a:prstClr val="white"/>
                </a:solidFill>
                <a:latin typeface="Helvetica" pitchFamily="34" charset="0"/>
                <a:ea typeface="+mj-ea"/>
                <a:cs typeface="+mj-cs"/>
              </a:rPr>
              <a:t>Vidange du Barrage de </a:t>
            </a:r>
            <a:r>
              <a:rPr lang="fr-FR" sz="3500" b="1" dirty="0" err="1">
                <a:solidFill>
                  <a:prstClr val="white"/>
                </a:solidFill>
                <a:latin typeface="Helvetica" pitchFamily="34" charset="0"/>
                <a:ea typeface="+mj-ea"/>
                <a:cs typeface="+mj-cs"/>
              </a:rPr>
              <a:t>Rophemel</a:t>
            </a:r>
            <a:endParaRPr lang="fr-FR" sz="3500" b="1" dirty="0">
              <a:solidFill>
                <a:prstClr val="white"/>
              </a:solidFill>
              <a:latin typeface="Helvetica" pitchFamily="34" charset="0"/>
              <a:ea typeface="+mj-ea"/>
              <a:cs typeface="+mj-cs"/>
            </a:endParaRPr>
          </a:p>
          <a:p>
            <a:pPr algn="ctr"/>
            <a:br>
              <a:rPr lang="fr-FR" sz="3500" b="1" dirty="0">
                <a:solidFill>
                  <a:prstClr val="white"/>
                </a:solidFill>
                <a:latin typeface="Helvetica" pitchFamily="34" charset="0"/>
                <a:ea typeface="+mj-ea"/>
                <a:cs typeface="+mj-cs"/>
              </a:rPr>
            </a:br>
            <a:r>
              <a:rPr lang="fr-FR" sz="3500" b="1" dirty="0">
                <a:solidFill>
                  <a:prstClr val="white"/>
                </a:solidFill>
                <a:latin typeface="Helvetica" pitchFamily="34" charset="0"/>
                <a:ea typeface="+mj-ea"/>
                <a:cs typeface="+mj-cs"/>
              </a:rPr>
              <a:t>Indicateurs et planning décisionnel</a:t>
            </a:r>
          </a:p>
          <a:p>
            <a:pPr algn="ctr"/>
            <a:endParaRPr lang="fr-FR" sz="3500" b="1" dirty="0">
              <a:solidFill>
                <a:prstClr val="white"/>
              </a:solidFill>
              <a:latin typeface="Helvetica" pitchFamily="34" charset="0"/>
              <a:ea typeface="+mj-ea"/>
              <a:cs typeface="+mj-cs"/>
            </a:endParaRPr>
          </a:p>
          <a:p>
            <a:pPr algn="ctr"/>
            <a:r>
              <a:rPr lang="fr-FR" sz="3500" b="1" dirty="0">
                <a:solidFill>
                  <a:prstClr val="white"/>
                </a:solidFill>
                <a:latin typeface="Helvetica" pitchFamily="34" charset="0"/>
                <a:ea typeface="+mj-ea"/>
                <a:cs typeface="+mj-cs"/>
              </a:rPr>
              <a:t>Bureau du 5 décembre</a:t>
            </a:r>
          </a:p>
        </p:txBody>
      </p:sp>
    </p:spTree>
    <p:extLst>
      <p:ext uri="{BB962C8B-B14F-4D97-AF65-F5344CB8AC3E}">
        <p14:creationId xmlns:p14="http://schemas.microsoft.com/office/powerpoint/2010/main" val="3544088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62C8-2065-40F9-A108-35AC6C3CBC85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232C350-DA81-4928-A46A-3EED6787ACA1}"/>
              </a:ext>
            </a:extLst>
          </p:cNvPr>
          <p:cNvSpPr txBox="1">
            <a:spLocks/>
          </p:cNvSpPr>
          <p:nvPr/>
        </p:nvSpPr>
        <p:spPr>
          <a:xfrm>
            <a:off x="371059" y="116632"/>
            <a:ext cx="6768752" cy="5040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600" kern="120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>
                <a:solidFill>
                  <a:srgbClr val="DAA600"/>
                </a:solidFill>
              </a:rPr>
              <a:t>Planning décisionnel</a:t>
            </a:r>
            <a:endParaRPr lang="fr-FR" dirty="0">
              <a:solidFill>
                <a:srgbClr val="DAA600"/>
              </a:solidFill>
            </a:endParaRPr>
          </a:p>
        </p:txBody>
      </p: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D57BBB14-D2CA-4009-A0EC-C2F29634280E}"/>
              </a:ext>
            </a:extLst>
          </p:cNvPr>
          <p:cNvSpPr txBox="1">
            <a:spLocks/>
          </p:cNvSpPr>
          <p:nvPr/>
        </p:nvSpPr>
        <p:spPr>
          <a:xfrm>
            <a:off x="0" y="980728"/>
            <a:ext cx="9144000" cy="5544616"/>
          </a:xfrm>
          <a:prstGeom prst="rect">
            <a:avLst/>
          </a:prstGeom>
          <a:solidFill>
            <a:schemeClr val="bg1"/>
          </a:solidFill>
        </p:spPr>
        <p:txBody>
          <a:bodyPr wrap="square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00" kern="1200">
                <a:solidFill>
                  <a:schemeClr val="tx2">
                    <a:lumMod val="50000"/>
                  </a:schemeClr>
                </a:solidFill>
                <a:latin typeface="Helvetica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200" kern="1200" baseline="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>
              <a:spcBef>
                <a:spcPts val="600"/>
              </a:spcBef>
              <a:buClr>
                <a:srgbClr val="004F8E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cs typeface="Gotham Light" pitchFamily="50" charset="0"/>
              </a:rPr>
              <a:t>Réunion technique préalable le 30 novembre à 10 h (CEBR-SPL-SMG35) </a:t>
            </a:r>
          </a:p>
          <a:p>
            <a:pPr marL="285750" lvl="1" indent="-285750">
              <a:spcBef>
                <a:spcPts val="600"/>
              </a:spcBef>
              <a:buClr>
                <a:srgbClr val="004F8E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  <a:cs typeface="Gotham Light" pitchFamily="50" charset="0"/>
              </a:rPr>
              <a:t>23 novembre 2023 : réunion sur l’analyse de risque de l’alimentation du territoire d’Eau des Portes de Bretagne </a:t>
            </a:r>
          </a:p>
          <a:p>
            <a:pPr marL="285750" lvl="1" indent="-285750">
              <a:spcBef>
                <a:spcPts val="600"/>
              </a:spcBef>
              <a:buClr>
                <a:srgbClr val="004F8E"/>
              </a:buClr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004F8E"/>
              </a:solidFill>
              <a:latin typeface="Trebuchet MS" panose="020B0603020202020204" pitchFamily="34" charset="0"/>
              <a:cs typeface="Gotham Light" pitchFamily="50" charset="0"/>
            </a:endParaRPr>
          </a:p>
          <a:p>
            <a:pPr marL="285750" lvl="1" indent="-285750">
              <a:spcBef>
                <a:spcPts val="600"/>
              </a:spcBef>
              <a:buClr>
                <a:srgbClr val="004F8E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Réunion technique préalable le 30 novembre à 9h (CEBR-SPL-SMG35)</a:t>
            </a:r>
          </a:p>
          <a:p>
            <a:pPr marL="285750" lvl="1" indent="-285750">
              <a:spcBef>
                <a:spcPts val="600"/>
              </a:spcBef>
              <a:buClr>
                <a:srgbClr val="004F8E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4F8E"/>
                </a:solidFill>
                <a:latin typeface="Trebuchet MS" panose="020B0603020202020204" pitchFamily="34" charset="0"/>
                <a:cs typeface="Gotham Light" pitchFamily="50" charset="0"/>
              </a:rPr>
              <a:t>Bureau du 5 décembre à 18h00 : suivi indicateurs et état avancement (+SMG35)</a:t>
            </a:r>
          </a:p>
          <a:p>
            <a:pPr marL="285750" lvl="1" indent="-285750">
              <a:spcBef>
                <a:spcPts val="600"/>
              </a:spcBef>
              <a:buClr>
                <a:srgbClr val="004F8E"/>
              </a:buClr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004F8E"/>
              </a:solidFill>
              <a:latin typeface="Trebuchet MS" panose="020B0603020202020204" pitchFamily="34" charset="0"/>
              <a:cs typeface="Gotham Light" pitchFamily="50" charset="0"/>
            </a:endParaRPr>
          </a:p>
          <a:p>
            <a:pPr marL="285750" lvl="1" indent="-285750">
              <a:spcBef>
                <a:spcPts val="600"/>
              </a:spcBef>
              <a:buClr>
                <a:srgbClr val="004F8E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4F8E"/>
                </a:solidFill>
                <a:latin typeface="Trebuchet MS" panose="020B0603020202020204" pitchFamily="34" charset="0"/>
                <a:cs typeface="Gotham Light" pitchFamily="50" charset="0"/>
              </a:rPr>
              <a:t>12 décembre à 17h : réunion avec Dinan Agglomération, SDAEP 22 + SMG35 : notamment point sur vidange</a:t>
            </a:r>
          </a:p>
          <a:p>
            <a:pPr marL="285750" lvl="1" indent="-285750">
              <a:spcBef>
                <a:spcPts val="600"/>
              </a:spcBef>
              <a:buClr>
                <a:srgbClr val="004F8E"/>
              </a:buClr>
              <a:buFont typeface="Arial" panose="020B0604020202020204" pitchFamily="34" charset="0"/>
              <a:buChar char="•"/>
            </a:pPr>
            <a:endParaRPr lang="fr-FR" sz="1600" b="1" dirty="0">
              <a:solidFill>
                <a:srgbClr val="004F8E"/>
              </a:solidFill>
              <a:highlight>
                <a:srgbClr val="FFFF00"/>
              </a:highlight>
              <a:latin typeface="Trebuchet MS" panose="020B0603020202020204" pitchFamily="34" charset="0"/>
              <a:cs typeface="Gotham Light" pitchFamily="50" charset="0"/>
            </a:endParaRPr>
          </a:p>
          <a:p>
            <a:pPr marL="285750" lvl="1" indent="-285750">
              <a:spcBef>
                <a:spcPts val="600"/>
              </a:spcBef>
              <a:buClr>
                <a:srgbClr val="004F8E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4F8E"/>
                </a:solidFill>
                <a:highlight>
                  <a:srgbClr val="FFFFFF"/>
                </a:highlight>
                <a:latin typeface="Trebuchet MS" panose="020B0603020202020204" pitchFamily="34" charset="0"/>
                <a:cs typeface="Gotham Light" pitchFamily="50" charset="0"/>
              </a:rPr>
              <a:t>Réunion technique à caler avant le bureau du 16/01 (CEBR-SPL-SMG35) </a:t>
            </a:r>
          </a:p>
          <a:p>
            <a:pPr marL="285750" lvl="1" indent="-285750">
              <a:spcBef>
                <a:spcPts val="600"/>
              </a:spcBef>
              <a:buClr>
                <a:srgbClr val="004F8E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4F8E"/>
                </a:solidFill>
                <a:latin typeface="Trebuchet MS" panose="020B0603020202020204" pitchFamily="34" charset="0"/>
                <a:cs typeface="Gotham Light" pitchFamily="50" charset="0"/>
              </a:rPr>
              <a:t>Bureau du 16 janvier à 18h : suivi des indicateurs et état avancement (+SMG35)</a:t>
            </a:r>
          </a:p>
          <a:p>
            <a:pPr marL="0" lvl="1">
              <a:spcBef>
                <a:spcPts val="600"/>
              </a:spcBef>
              <a:buClr>
                <a:srgbClr val="004F8E"/>
              </a:buClr>
            </a:pPr>
            <a:endParaRPr lang="fr-FR" sz="1600" b="1" dirty="0">
              <a:solidFill>
                <a:srgbClr val="004F8E"/>
              </a:solidFill>
              <a:latin typeface="Trebuchet MS" panose="020B0603020202020204" pitchFamily="34" charset="0"/>
              <a:cs typeface="Gotham Light" pitchFamily="50" charset="0"/>
            </a:endParaRPr>
          </a:p>
          <a:p>
            <a:pPr marL="285750" lvl="1" indent="-285750">
              <a:spcBef>
                <a:spcPts val="600"/>
              </a:spcBef>
              <a:buClr>
                <a:srgbClr val="004F8E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4F8E"/>
                </a:solidFill>
                <a:latin typeface="Trebuchet MS" panose="020B0603020202020204" pitchFamily="34" charset="0"/>
                <a:cs typeface="Gotham Light" pitchFamily="50" charset="0"/>
              </a:rPr>
              <a:t>Mi-janvier 2024 : réunion technique à caler avec Dinan Agglomération et SDAEP 22</a:t>
            </a:r>
          </a:p>
          <a:p>
            <a:pPr marL="0" lvl="1">
              <a:spcBef>
                <a:spcPts val="600"/>
              </a:spcBef>
              <a:buClr>
                <a:srgbClr val="004F8E"/>
              </a:buClr>
            </a:pPr>
            <a:endParaRPr lang="fr-FR" sz="1600" b="1" dirty="0">
              <a:solidFill>
                <a:srgbClr val="004F8E"/>
              </a:solidFill>
              <a:latin typeface="Trebuchet MS" panose="020B0603020202020204" pitchFamily="34" charset="0"/>
              <a:cs typeface="Gotham Light" pitchFamily="50" charset="0"/>
            </a:endParaRPr>
          </a:p>
          <a:p>
            <a:pPr marL="285750" lvl="1" indent="-285750">
              <a:spcBef>
                <a:spcPts val="600"/>
              </a:spcBef>
              <a:buClr>
                <a:srgbClr val="004F8E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4F8E"/>
                </a:solidFill>
                <a:highlight>
                  <a:srgbClr val="FFFFFF"/>
                </a:highlight>
                <a:latin typeface="Trebuchet MS" panose="020B0603020202020204" pitchFamily="34" charset="0"/>
                <a:cs typeface="Gotham Light" pitchFamily="50" charset="0"/>
              </a:rPr>
              <a:t>Réunion technique à caler avant le bureau du 19 mars (CEBR-SPL-SMG35) </a:t>
            </a:r>
          </a:p>
          <a:p>
            <a:pPr marL="285750" lvl="1" indent="-285750">
              <a:spcBef>
                <a:spcPts val="600"/>
              </a:spcBef>
              <a:buClr>
                <a:srgbClr val="004F8E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FF0000"/>
                </a:solidFill>
                <a:latin typeface="Trebuchet MS" panose="020B0603020202020204" pitchFamily="34" charset="0"/>
                <a:cs typeface="Gotham Light" pitchFamily="50" charset="0"/>
              </a:rPr>
              <a:t>Bureau 19 mars : suivi des indicateurs, état d’avancement et prise de décision sur le lancement de la vidange (+SMG35)</a:t>
            </a:r>
          </a:p>
          <a:p>
            <a:pPr marL="285750" lvl="1" indent="-285750">
              <a:spcBef>
                <a:spcPts val="600"/>
              </a:spcBef>
              <a:buClr>
                <a:srgbClr val="004F8E"/>
              </a:buClr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4F8E"/>
                </a:solidFill>
                <a:latin typeface="Trebuchet MS" panose="020B0603020202020204" pitchFamily="34" charset="0"/>
                <a:cs typeface="Gotham Light" pitchFamily="50" charset="0"/>
              </a:rPr>
              <a:t>Bureaux syndicaux suivants : information sur le déroulement</a:t>
            </a:r>
          </a:p>
          <a:p>
            <a:pPr marL="0" lvl="1" algn="ctr">
              <a:spcBef>
                <a:spcPts val="600"/>
              </a:spcBef>
              <a:buClr>
                <a:srgbClr val="004F8E"/>
              </a:buClr>
            </a:pPr>
            <a:endParaRPr lang="fr-FR" sz="1400" b="1" dirty="0">
              <a:solidFill>
                <a:srgbClr val="004F8E"/>
              </a:solidFill>
              <a:latin typeface="Trebuchet MS" panose="020B0603020202020204" pitchFamily="34" charset="0"/>
              <a:cs typeface="Gotham Light" pitchFamily="50" charset="0"/>
            </a:endParaRPr>
          </a:p>
          <a:p>
            <a:pPr marL="0" lvl="1" algn="ctr">
              <a:spcBef>
                <a:spcPts val="600"/>
              </a:spcBef>
              <a:buClr>
                <a:srgbClr val="004F8E"/>
              </a:buClr>
            </a:pPr>
            <a:endParaRPr lang="fr-FR" sz="1400" b="1" dirty="0">
              <a:solidFill>
                <a:srgbClr val="004F8E"/>
              </a:solidFill>
              <a:latin typeface="Trebuchet MS" panose="020B0603020202020204" pitchFamily="34" charset="0"/>
              <a:cs typeface="Gotham Light" pitchFamily="50" charset="0"/>
            </a:endParaRPr>
          </a:p>
          <a:p>
            <a:pPr marL="0" lvl="1" algn="ctr">
              <a:spcBef>
                <a:spcPts val="600"/>
              </a:spcBef>
              <a:buClr>
                <a:srgbClr val="004F8E"/>
              </a:buClr>
            </a:pPr>
            <a:endParaRPr lang="fr-FR" sz="1400" b="1" dirty="0">
              <a:solidFill>
                <a:srgbClr val="004F8E"/>
              </a:solidFill>
              <a:latin typeface="Trebuchet MS" panose="020B0603020202020204" pitchFamily="34" charset="0"/>
              <a:cs typeface="Gotham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9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9073FF-779F-4CAD-B0AF-62BCBF2EC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Indicateurs décisionnels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7B1DB00-10C5-45B8-AEC0-055343969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962C8-2065-40F9-A108-35AC6C3CBC85}" type="slidenum">
              <a:rPr lang="fr-FR" smtClean="0"/>
              <a:pPr/>
              <a:t>3</a:t>
            </a:fld>
            <a:endParaRPr lang="fr-FR" dirty="0"/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C5955FFC-2D4E-4084-8883-9430847BD66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36379309"/>
              </p:ext>
            </p:extLst>
          </p:nvPr>
        </p:nvGraphicFramePr>
        <p:xfrm>
          <a:off x="0" y="836713"/>
          <a:ext cx="9108504" cy="6016296"/>
        </p:xfrm>
        <a:graphic>
          <a:graphicData uri="http://schemas.openxmlformats.org/drawingml/2006/table">
            <a:tbl>
              <a:tblPr/>
              <a:tblGrid>
                <a:gridCol w="804476">
                  <a:extLst>
                    <a:ext uri="{9D8B030D-6E8A-4147-A177-3AD203B41FA5}">
                      <a16:colId xmlns:a16="http://schemas.microsoft.com/office/drawing/2014/main" val="608138629"/>
                    </a:ext>
                  </a:extLst>
                </a:gridCol>
                <a:gridCol w="1334440">
                  <a:extLst>
                    <a:ext uri="{9D8B030D-6E8A-4147-A177-3AD203B41FA5}">
                      <a16:colId xmlns:a16="http://schemas.microsoft.com/office/drawing/2014/main" val="2458076653"/>
                    </a:ext>
                  </a:extLst>
                </a:gridCol>
                <a:gridCol w="1334440">
                  <a:extLst>
                    <a:ext uri="{9D8B030D-6E8A-4147-A177-3AD203B41FA5}">
                      <a16:colId xmlns:a16="http://schemas.microsoft.com/office/drawing/2014/main" val="3036568659"/>
                    </a:ext>
                  </a:extLst>
                </a:gridCol>
                <a:gridCol w="1334440">
                  <a:extLst>
                    <a:ext uri="{9D8B030D-6E8A-4147-A177-3AD203B41FA5}">
                      <a16:colId xmlns:a16="http://schemas.microsoft.com/office/drawing/2014/main" val="3416073344"/>
                    </a:ext>
                  </a:extLst>
                </a:gridCol>
                <a:gridCol w="2150354">
                  <a:extLst>
                    <a:ext uri="{9D8B030D-6E8A-4147-A177-3AD203B41FA5}">
                      <a16:colId xmlns:a16="http://schemas.microsoft.com/office/drawing/2014/main" val="4292840114"/>
                    </a:ext>
                  </a:extLst>
                </a:gridCol>
                <a:gridCol w="2150354">
                  <a:extLst>
                    <a:ext uri="{9D8B030D-6E8A-4147-A177-3AD203B41FA5}">
                      <a16:colId xmlns:a16="http://schemas.microsoft.com/office/drawing/2014/main" val="225395767"/>
                    </a:ext>
                  </a:extLst>
                </a:gridCol>
              </a:tblGrid>
              <a:tr h="22341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Indicateurs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Descriptif de l'indicateur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Seuil ou paramètre pour analyser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début octobre (S39 ou 40 pour les drains)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 novembre (semaine 46) 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début février (seuils pour le GO)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985592"/>
                  </a:ext>
                </a:extLst>
              </a:tr>
              <a:tr h="33406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Fiabilité des installations de production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Taux de disponibilité des installations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indicateur complété par SPL 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93,40%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89,6% (amélioration après remise en service du réservoir en février)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Taux de disponibilité des équipements entre 90 et 95% sur Villejean, Mézières, Lillion, Champs Fleury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paramètre établi sur 218 équipements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3722506"/>
                  </a:ext>
                </a:extLst>
              </a:tr>
              <a:tr h="50683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Marchés vidange Barrage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marchés sur le chemin critique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indicateur CEBR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reste 2 marchés sur chemin critique (le suivi qualité &lt; 1er janvier 24 et le pêcheur Pro &lt; mars 24)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reste 1 marché sur chemin critique (le suivi qualité)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Aucun impact sur les 19 marchés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3000189"/>
                  </a:ext>
                </a:extLst>
              </a:tr>
              <a:tr h="43371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Aspect réglementaire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Enquête Publique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Notification de l'AP &lt; 15 décembre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Indicateur CEBR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Enquête publique : POSITIVE (pas de remise en cause du projet)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Enquête publique : POSITIVE sans réserve.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Réception AP provisoire le 23/11/23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 définitif autorisant la vidange délivré avant le 15 décembre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855896"/>
                  </a:ext>
                </a:extLst>
              </a:tr>
              <a:tr h="6660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Niveau barrage CHEZE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Etude GEOS : simulation remplissage à fin 2024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Indicateur CEBR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10 000 000 m3 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11 874 000 m3 (85,78m) &gt; 9 087 000 m3 de l'étude GEOS en novembre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début février :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scénario normal : &gt; 12 677 000 m3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scénario sec &gt; 11 521 000 m3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 novembre 2024 (point bas de l'année)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scénario normal : &gt; 8 975 000 m3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scénario sec &gt; à définir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4926701"/>
                  </a:ext>
                </a:extLst>
              </a:tr>
              <a:tr h="66602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Simultation remplissage  à fin 2024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indicateur SPL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Projections :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début février 2024 : TP 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novembre 2024 (point bas de l'année) : 7 500 000 m3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Fin 2024 : 9 500 000 m3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Projections :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début février 2024 : TP 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novembre 2024 (point bas de l'année) : 8 000 000 m3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 Fin 2024 : 10 000 000 m3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début février 2024 :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scénario normal : passage au TP (14 200 000 m3)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scénario défavorable &gt; à compléter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 novembre 2024 (point bas de l'année)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scénario normal : &gt; 7 500 000 m3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scénario défavorable &gt; 4 000 000 m3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5978128"/>
                  </a:ext>
                </a:extLst>
              </a:tr>
              <a:tr h="43371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Débit des drains du Coglais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faible débit automnale des drains = année n+1 à risque 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indicateur CEBR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a-DK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 hiver 2016-2017 : -9%</a:t>
                      </a:r>
                      <a:br>
                        <a:rPr lang="da-DK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da-DK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 hiver 2021-2022 : -22%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Semaine 45 : 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 hiver 2016-2017 : +23%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 hiver 2021-2022 : +24%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Cet indicateur peut représenter un indicateur global de l'état à venir des ressources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8172510"/>
                  </a:ext>
                </a:extLst>
              </a:tr>
              <a:tr h="44471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import d'eau à CEBR en 2024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indicateur CEBR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Respect du calendrier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Mise en service le 1er avril 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Essais scénario : 2 mois (échange à 0 m3)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import CEBR de 9 000 m3/j de juin à décembre (2 200 000 m3)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0199270"/>
                  </a:ext>
                </a:extLst>
              </a:tr>
              <a:tr h="55537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Consommations d'eau 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suivi des ventes en gros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Indicateur CEBR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attente données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Cumul à fin Août :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2023/2021 : +0,2%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2023/2022 :- 2,9%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attente données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Cumul à fin Août :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2023/2021 : +0,6%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2023/2022 :- 2,0%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comparaison des volumes vendus cumulés. Objectif pas de hausse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826045"/>
                  </a:ext>
                </a:extLst>
              </a:tr>
              <a:tr h="44471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production d'eau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indicateur CEBR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fin septembre : 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2023/2021 : -1,1%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2023/2022 :- 4,4%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fin octobre :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2023/2021 : -0,1%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2023/2022 :- 4,0%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comparaison des volumes produits cumulés. Objectif aas de hausse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913745"/>
                  </a:ext>
                </a:extLst>
              </a:tr>
              <a:tr h="32528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Situation hydrique 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Ressources souterraines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Comité de Gestion de la Ressource en Eau tous les mois ou contact avec le SMG35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 signes de baisse des forages souterrains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Pluies efficaces dés octobre &gt; rechargement des nappes 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 de risque de rupture des ressources souterraines 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2903965"/>
                  </a:ext>
                </a:extLst>
              </a:tr>
              <a:tr h="22341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Ressources superficielles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baisse des niveaux des barrages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Barrages proche du maximum (garde pour gestion des crues)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 de risque de rupture des barrages de Haute Vilaine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408981"/>
                  </a:ext>
                </a:extLst>
              </a:tr>
              <a:tr h="3252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Ressource département 22 + Dinan Agglomération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RAS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RAS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 d'incapacité du département 22 à fournir en eau le département 35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10495"/>
                  </a:ext>
                </a:extLst>
              </a:tr>
              <a:tr h="43371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Pluviométrie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pluviométrie 2022 et hiver 2022-2023 sur Rennes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mois d'octobre déficitaire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Octobre largement excédentaire</a:t>
                      </a:r>
                      <a:b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Novembre proche de la normale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comparaison pluviométrie / hivers 2016-2017 et 2021-2022</a:t>
                      </a:r>
                    </a:p>
                  </a:txBody>
                  <a:tcPr marL="2031" marR="2031" marT="2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84170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3639716"/>
      </p:ext>
    </p:extLst>
  </p:cSld>
  <p:clrMapOvr>
    <a:masterClrMapping/>
  </p:clrMapOvr>
</p:sld>
</file>

<file path=ppt/theme/theme1.xml><?xml version="1.0" encoding="utf-8"?>
<a:theme xmlns:a="http://schemas.openxmlformats.org/drawingml/2006/main" name="Présentation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8754</TotalTime>
  <Words>944</Words>
  <Application>Microsoft Office PowerPoint</Application>
  <PresentationFormat>Affichage à l'écran (4:3)</PresentationFormat>
  <Paragraphs>104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</vt:i4>
      </vt:variant>
    </vt:vector>
  </HeadingPairs>
  <TitlesOfParts>
    <vt:vector size="12" baseType="lpstr">
      <vt:lpstr>Arial</vt:lpstr>
      <vt:lpstr>Calibri</vt:lpstr>
      <vt:lpstr>Garage Gothic</vt:lpstr>
      <vt:lpstr>Gotham Light</vt:lpstr>
      <vt:lpstr>Helvetica</vt:lpstr>
      <vt:lpstr>Trebuchet MS</vt:lpstr>
      <vt:lpstr>Présentation</vt:lpstr>
      <vt:lpstr>Conception personnalisée</vt:lpstr>
      <vt:lpstr>1_Conception personnalisée</vt:lpstr>
      <vt:lpstr>Présentation PowerPoint</vt:lpstr>
      <vt:lpstr>Présentation PowerPoint</vt:lpstr>
      <vt:lpstr>Indicateurs décisionnels</vt:lpstr>
    </vt:vector>
  </TitlesOfParts>
  <Company>CCI de Rennes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Hugo LEMAITRE</dc:creator>
  <cp:lastModifiedBy>LOUAISIL Stephane</cp:lastModifiedBy>
  <cp:revision>516</cp:revision>
  <cp:lastPrinted>2019-09-13T15:53:35Z</cp:lastPrinted>
  <dcterms:created xsi:type="dcterms:W3CDTF">2015-01-06T16:02:56Z</dcterms:created>
  <dcterms:modified xsi:type="dcterms:W3CDTF">2023-12-05T14:00:35Z</dcterms:modified>
</cp:coreProperties>
</file>